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omments/modernComment_258_0.xml" ContentType="application/vnd.ms-powerpoint.comment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7"/>
  </p:notesMasterIdLst>
  <p:sldIdLst>
    <p:sldId id="1134" r:id="rId5"/>
    <p:sldId id="638" r:id="rId6"/>
    <p:sldId id="695" r:id="rId7"/>
    <p:sldId id="715" r:id="rId8"/>
    <p:sldId id="707" r:id="rId9"/>
    <p:sldId id="680" r:id="rId10"/>
    <p:sldId id="719" r:id="rId11"/>
    <p:sldId id="698" r:id="rId12"/>
    <p:sldId id="697" r:id="rId13"/>
    <p:sldId id="696" r:id="rId14"/>
    <p:sldId id="700" r:id="rId15"/>
    <p:sldId id="666" r:id="rId16"/>
    <p:sldId id="600" r:id="rId17"/>
    <p:sldId id="650" r:id="rId18"/>
    <p:sldId id="713" r:id="rId19"/>
    <p:sldId id="716" r:id="rId20"/>
    <p:sldId id="670" r:id="rId21"/>
    <p:sldId id="672" r:id="rId22"/>
    <p:sldId id="706" r:id="rId23"/>
    <p:sldId id="714" r:id="rId24"/>
    <p:sldId id="641" r:id="rId25"/>
    <p:sldId id="27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1A08D87-FB72-68DF-2803-EA8EFFC184F1}" name="Martinez, Sonya, ECECD" initials="MSE" userId="S::Sonya.Martinez@ececd.nm.gov::e6b95576-380d-47ff-b4cf-e474876bf9c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496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72000" autoAdjust="0"/>
  </p:normalViewPr>
  <p:slideViewPr>
    <p:cSldViewPr snapToGrid="0">
      <p:cViewPr varScale="1">
        <p:scale>
          <a:sx n="69" d="100"/>
          <a:sy n="69" d="100"/>
        </p:scale>
        <p:origin x="1652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324"/>
    </p:cViewPr>
  </p:sorterViewPr>
  <p:notesViewPr>
    <p:cSldViewPr snapToGrid="0">
      <p:cViewPr varScale="1">
        <p:scale>
          <a:sx n="81" d="100"/>
          <a:sy n="81" d="100"/>
        </p:scale>
        <p:origin x="397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omments/modernComment_258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FC853217-9338-4253-82B5-A43B77207825}" authorId="{21A08D87-FB72-68DF-2803-EA8EFFC184F1}" created="2023-03-05T19:21:25.01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600"/>
      <ac:spMk id="53251" creationId="{00000000-0000-0000-0000-000000000000}"/>
      <ac:txMk cp="57">
        <ac:context len="290" hash="4079491496"/>
      </ac:txMk>
    </ac:txMkLst>
    <p188:pos x="6192385" y="568062"/>
    <p188:txBody>
      <a:bodyPr/>
      <a:lstStyle/>
      <a:p>
        <a:r>
          <a:rPr lang="en-US"/>
          <a:t>Which number is it? Six, seven or nine? 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1423A6-4647-480C-B67A-E5C7FDF6FEE2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D09515-A7F7-4BC5-91C0-F13E366430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8098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 </a:t>
            </a:r>
            <a:endParaRPr lang="en-US" dirty="0"/>
          </a:p>
          <a:p>
            <a:r>
              <a:rPr lang="en-US" sz="1600" dirty="0"/>
              <a:t>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F1D56-6B15-0C42-8550-51772D6202B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4031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06ABA4-BBDD-47E5-8F1E-D92EAD5F50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8317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4334495"/>
            <a:ext cx="5486400" cy="435071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>
                <a:cs typeface="Aharoni" panose="02010803020104030203" pitchFamily="2" charset="-79"/>
              </a:rPr>
              <a:t> </a:t>
            </a:r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5086" indent="-285456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6660" indent="-2290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4678" indent="-2290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64309" indent="-229009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28778" indent="-2290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93248" indent="-2290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57717" indent="-2290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22187" indent="-22900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9DB4F1-5486-4D96-B0DC-A3567038794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6986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06ABA4-BBDD-47E5-8F1E-D92EAD5F50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04236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06ABA4-BBDD-47E5-8F1E-D92EAD5F50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76056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 9 protected classes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06ABA4-BBDD-47E5-8F1E-D92EAD5F50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8733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D09515-A7F7-4BC5-91C0-F13E366430A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3135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600" dirty="0"/>
              <a:t> </a:t>
            </a:r>
          </a:p>
        </p:txBody>
      </p:sp>
      <p:sp>
        <p:nvSpPr>
          <p:cNvPr id="153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086" indent="-28545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660" indent="-22900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4678" indent="-22900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4309" indent="-22900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778" indent="-22900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3248" indent="-22900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7717" indent="-22900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2187" indent="-22900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EB40FD-1C59-47FE-8038-1ED24F4E76B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6920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4144489"/>
            <a:ext cx="5486400" cy="5118264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5086" indent="-285456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6660" indent="-22900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4678" indent="-22900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64309" indent="-229009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28778" indent="-22900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93248" indent="-22900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57717" indent="-22900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22187" indent="-229009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9837909-DB04-4B28-9DE2-6479333B6BD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83501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4161559"/>
          </a:xfrm>
        </p:spPr>
        <p:txBody>
          <a:bodyPr/>
          <a:lstStyle/>
          <a:p>
            <a:r>
              <a:rPr lang="en-US" sz="14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06ABA4-BBDD-47E5-8F1E-D92EAD5F50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24094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434692"/>
          </a:xfrm>
        </p:spPr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06ABA4-BBDD-47E5-8F1E-D92EAD5F50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39783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529694"/>
          </a:xfrm>
        </p:spPr>
        <p:txBody>
          <a:bodyPr/>
          <a:lstStyle/>
          <a:p>
            <a:r>
              <a:rPr lang="en-US" sz="14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06ABA4-BBDD-47E5-8F1E-D92EAD5F50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15913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3805299"/>
          </a:xfrm>
        </p:spPr>
        <p:txBody>
          <a:bodyPr/>
          <a:lstStyle/>
          <a:p>
            <a:r>
              <a:rPr lang="en-US" sz="16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06ABA4-BBDD-47E5-8F1E-D92EAD5F50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41550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137808"/>
          </a:xfrm>
        </p:spPr>
        <p:txBody>
          <a:bodyPr/>
          <a:lstStyle/>
          <a:p>
            <a:r>
              <a:rPr lang="en-US" sz="14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06ABA4-BBDD-47E5-8F1E-D92EAD5F50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80066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49"/>
            <a:ext cx="5486400" cy="4284664"/>
          </a:xfrm>
        </p:spPr>
        <p:txBody>
          <a:bodyPr/>
          <a:lstStyle/>
          <a:p>
            <a:r>
              <a:rPr lang="en-US" sz="14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06ABA4-BBDD-47E5-8F1E-D92EAD5F50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04750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400" dirty="0"/>
              <a:t> 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4763" indent="-29029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1174" indent="-23223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25643" indent="-23223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0113" indent="-23223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54582" indent="-2322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19052" indent="-2322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83521" indent="-2322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7991" indent="-2322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DA406B-6317-4613-85F5-078A97632BEA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24739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06ABA4-BBDD-47E5-8F1E-D92EAD5F50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00577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229100"/>
            <a:ext cx="5486400" cy="4914900"/>
          </a:xfrm>
        </p:spPr>
        <p:txBody>
          <a:bodyPr/>
          <a:lstStyle/>
          <a:p>
            <a:r>
              <a:rPr lang="en-US" dirty="0"/>
              <a:t> </a:t>
            </a:r>
          </a:p>
          <a:p>
            <a:r>
              <a:rPr lang="en-US" dirty="0"/>
              <a:t>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06ABA4-BBDD-47E5-8F1E-D92EAD5F50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268579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4743450"/>
          </a:xfrm>
        </p:spPr>
        <p:txBody>
          <a:bodyPr/>
          <a:lstStyle/>
          <a:p>
            <a:r>
              <a:rPr lang="en-US" dirty="0"/>
              <a:t>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06ABA4-BBDD-47E5-8F1E-D92EAD5F50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11100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600" dirty="0"/>
              <a:t> </a:t>
            </a:r>
          </a:p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706ABA4-BBDD-47E5-8F1E-D92EAD5F50F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07824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4229100"/>
            <a:ext cx="5486400" cy="4914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400"/>
              <a:t> </a:t>
            </a:r>
            <a:endParaRPr lang="en-US" sz="1400" dirty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54763" indent="-29029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61174" indent="-23223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25643" indent="-23223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90113" indent="-23223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54582" indent="-2322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19052" indent="-2322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83521" indent="-2322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947991" indent="-232235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ABD0C0-AD82-403A-9E5D-5C6F1566F562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86433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0F1D56-6B15-0C42-8550-51772D6202B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6484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B6154-745D-3443-B43F-C68F0147B4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500" y="304801"/>
            <a:ext cx="6273800" cy="2298699"/>
          </a:xfrm>
        </p:spPr>
        <p:txBody>
          <a:bodyPr anchor="b">
            <a:normAutofit/>
          </a:bodyPr>
          <a:lstStyle>
            <a:lvl1pPr algn="l">
              <a:defRPr sz="4400" b="1">
                <a:solidFill>
                  <a:srgbClr val="06496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0D2FE3-F2FA-254F-9ADE-032AD27B65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8500" y="2603501"/>
            <a:ext cx="6273800" cy="1841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22978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/>
            <a:r>
              <a:rPr lang="en-US" i="1" dirty="0">
                <a:solidFill>
                  <a:srgbClr val="178AB2"/>
                </a:solidFill>
              </a:rPr>
              <a:t>Presentation Subhead or Description</a:t>
            </a:r>
          </a:p>
          <a:p>
            <a:pPr algn="l"/>
            <a:r>
              <a:rPr lang="en-US" dirty="0">
                <a:solidFill>
                  <a:srgbClr val="064961"/>
                </a:solidFill>
              </a:rPr>
              <a:t>Presenter’s Name, </a:t>
            </a:r>
            <a:br>
              <a:rPr lang="en-US" dirty="0">
                <a:solidFill>
                  <a:srgbClr val="064961"/>
                </a:solidFill>
              </a:rPr>
            </a:br>
            <a:r>
              <a:rPr lang="en-US" dirty="0">
                <a:solidFill>
                  <a:srgbClr val="064961"/>
                </a:solidFill>
              </a:rPr>
              <a:t>Title Goes Here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9196E-43F4-8047-B326-DE1C15CE12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45482" y="6356350"/>
            <a:ext cx="1460500" cy="365125"/>
          </a:xfrm>
        </p:spPr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D1FCD-FEF1-2D42-A7B2-420A61E8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32982" y="6356350"/>
            <a:ext cx="4114800" cy="36512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F7FDC2-E66B-0843-B6E2-3E9C59CE2E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49101"/>
            <a:ext cx="13023400" cy="6508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810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F3C87080-19E0-D24F-BEBF-F183FFBFB24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36814"/>
            <a:ext cx="12447725" cy="622118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8B6154-745D-3443-B43F-C68F0147B4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500" y="304801"/>
            <a:ext cx="6273800" cy="2298699"/>
          </a:xfrm>
        </p:spPr>
        <p:txBody>
          <a:bodyPr anchor="b">
            <a:normAutofit/>
          </a:bodyPr>
          <a:lstStyle>
            <a:lvl1pPr algn="l">
              <a:defRPr sz="4400" b="1">
                <a:solidFill>
                  <a:srgbClr val="06496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0D2FE3-F2FA-254F-9ADE-032AD27B65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8500" y="2603501"/>
            <a:ext cx="6273800" cy="1841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22978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/>
            <a:r>
              <a:rPr lang="en-US" i="1" dirty="0">
                <a:solidFill>
                  <a:srgbClr val="178AB2"/>
                </a:solidFill>
              </a:rPr>
              <a:t>Presentation Subhead or Description</a:t>
            </a:r>
          </a:p>
          <a:p>
            <a:pPr algn="l"/>
            <a:r>
              <a:rPr lang="en-US" dirty="0">
                <a:solidFill>
                  <a:srgbClr val="064961"/>
                </a:solidFill>
              </a:rPr>
              <a:t>Presenter’s Name, </a:t>
            </a:r>
            <a:br>
              <a:rPr lang="en-US" dirty="0">
                <a:solidFill>
                  <a:srgbClr val="064961"/>
                </a:solidFill>
              </a:rPr>
            </a:br>
            <a:r>
              <a:rPr lang="en-US" dirty="0">
                <a:solidFill>
                  <a:srgbClr val="064961"/>
                </a:solidFill>
              </a:rPr>
              <a:t>Title Goes Here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9196E-43F4-8047-B326-DE1C15CE1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D1FCD-FEF1-2D42-A7B2-420A61E8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4CC10-9026-2A4A-990F-69D717751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950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B6154-745D-3443-B43F-C68F0147B4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8500" y="304801"/>
            <a:ext cx="6273800" cy="2298699"/>
          </a:xfrm>
        </p:spPr>
        <p:txBody>
          <a:bodyPr anchor="b">
            <a:normAutofit/>
          </a:bodyPr>
          <a:lstStyle>
            <a:lvl1pPr algn="l">
              <a:defRPr sz="4400" b="1">
                <a:solidFill>
                  <a:srgbClr val="06496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0D2FE3-F2FA-254F-9ADE-032AD27B65D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98500" y="2603501"/>
            <a:ext cx="6273800" cy="18415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rgbClr val="229787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algn="l"/>
            <a:r>
              <a:rPr lang="en-US" i="1" dirty="0">
                <a:solidFill>
                  <a:srgbClr val="178AB2"/>
                </a:solidFill>
              </a:rPr>
              <a:t>Presentation Subhead or Description</a:t>
            </a:r>
          </a:p>
          <a:p>
            <a:pPr algn="l"/>
            <a:r>
              <a:rPr lang="en-US" dirty="0">
                <a:solidFill>
                  <a:srgbClr val="064961"/>
                </a:solidFill>
              </a:rPr>
              <a:t>Presenter’s Name, </a:t>
            </a:r>
            <a:br>
              <a:rPr lang="en-US" dirty="0">
                <a:solidFill>
                  <a:srgbClr val="064961"/>
                </a:solidFill>
              </a:rPr>
            </a:br>
            <a:r>
              <a:rPr lang="en-US" dirty="0">
                <a:solidFill>
                  <a:srgbClr val="064961"/>
                </a:solidFill>
              </a:rPr>
              <a:t>Title Goes Here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B9196E-43F4-8047-B326-DE1C15CE1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3D1FCD-FEF1-2D42-A7B2-420A61E85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94CC10-9026-2A4A-990F-69D717751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C76334-885E-374E-849F-1F0830B7354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442372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811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8E7DE-B839-F54D-8197-3A6FAED70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11DC69-34CB-9843-B6C0-FD5F123117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buClr>
                <a:srgbClr val="E48126"/>
              </a:buClr>
              <a:defRPr sz="2400">
                <a:solidFill>
                  <a:srgbClr val="229787"/>
                </a:solidFill>
              </a:defRPr>
            </a:lvl1pPr>
            <a:lvl2pPr marL="685800" indent="-228600">
              <a:buClr>
                <a:srgbClr val="4FC2C0"/>
              </a:buClr>
              <a:buSzPct val="50000"/>
              <a:buFont typeface=".Lucida Grande UI Regular"/>
              <a:buChar char="◆"/>
              <a:defRPr sz="2000">
                <a:solidFill>
                  <a:srgbClr val="064961"/>
                </a:solidFill>
              </a:defRPr>
            </a:lvl2pPr>
            <a:lvl3pPr>
              <a:buClr>
                <a:srgbClr val="B12524"/>
              </a:buClr>
              <a:defRPr sz="1800"/>
            </a:lvl3pPr>
            <a:lvl4pPr marL="1600200" indent="-228600">
              <a:buClr>
                <a:srgbClr val="4FC2C0"/>
              </a:buClr>
              <a:buFont typeface="System Font Regular"/>
              <a:buChar char="⁃"/>
              <a:defRPr sz="16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4627E4-8C60-8D45-8ECF-59A2D21E3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5D21FF-FE13-F94A-9F4F-9CE5D7B7E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AAF41-0EC7-784D-99CF-8B9EBFDD3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832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CE7DB-D7D4-CB43-8A61-F33DD2791A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9"/>
            <a:ext cx="10515600" cy="1719261"/>
          </a:xfrm>
        </p:spPr>
        <p:txBody>
          <a:bodyPr anchor="b"/>
          <a:lstStyle>
            <a:lvl1pPr>
              <a:defRPr sz="6000">
                <a:solidFill>
                  <a:srgbClr val="064961"/>
                </a:solidFill>
              </a:defRPr>
            </a:lvl1pPr>
          </a:lstStyle>
          <a:p>
            <a:r>
              <a:rPr lang="en-US" dirty="0"/>
              <a:t>Section divider slide</a:t>
            </a:r>
            <a:br>
              <a:rPr lang="en-US" dirty="0"/>
            </a:br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44536-D7B2-724B-AB1D-DF33A5B8A0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644901"/>
            <a:ext cx="10515600" cy="24447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rgbClr val="229787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D5B40F-11D1-D94E-8727-DD340A1AD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12456B-2592-E846-940F-C09E5B757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CDA2C-52D4-754F-8C63-D29E6A71A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6487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2C9B2-8194-DE48-A28D-4A15B6141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4BE0F4-9CF6-8145-9487-AE7552EB48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ECB9C7-52BC-FE49-B32B-6544B329A9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914A21-D4D2-E64D-804A-9DBBA131E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5A2107-47FC-414E-8D81-CBAED2B9A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816E8D-0B54-3844-A38E-0BEFF82060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255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EFC4A-1DA0-1C42-814C-71C77F4130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5952BC-71FF-BB48-B94E-3816665F58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E4812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0FD3AA-6D0F-5D41-AE8B-D01D29EF44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C820230-2A88-754C-BB34-9502A4C73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E4812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F14102-3683-E243-AC8E-4EF4BC57678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6F0A85-05DB-1E46-A4EF-4B130D023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30AFEB-A46B-5E49-AFFD-19C495A5F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85C6632-549C-404F-9221-9D6C57068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073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F27741-438B-A94D-BF99-92070A946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9CD82A-C2A2-1145-89AD-D93E883A8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639CCEF-8617-5C45-9C7B-808032471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8FF174-5EDE-A24A-AB7D-DFE1E0925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867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A27E5D-7CAD-9643-A3F5-B7157CBFB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DAD4F4C-E5DD-EC4B-8494-A200FE5B5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FE0874-9265-D049-8F24-8518A06C8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921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668DA-D947-AD47-BD6F-D92E35408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BEB9B7-900C-7041-BF02-2FCD0EF4B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32D0ED-9D3F-4449-B698-A31457E3C1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E4812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A89071-47E3-814E-B3C0-AEBF61C891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1F84A0-9AE6-EA41-A83C-15C085004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DE78BD-01AB-D542-B38A-881C5F0A1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8169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8D3CD-1AA8-F345-B5E6-E0D6557E5F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AAC9C2-95B5-DF49-9A5D-1BBC6B233B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28332C-A386-EB44-84A7-27AEDA1E0D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rgbClr val="E48126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CCEA2B-F300-A74D-B9C1-345BA5288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21C11-00C0-284F-ACD8-31D64473CC21}" type="datetimeFigureOut">
              <a:rPr lang="en-US" smtClean="0"/>
              <a:t>3/11/2025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E760A6-5601-1346-8DCA-791B691FD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1FCA09-C410-614A-BD36-B69EB772F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70CD8A-B08E-024A-ABDE-9439F4030B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6380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914400" y="1981200"/>
            <a:ext cx="10363200" cy="411480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7A07A6-FE93-452B-A684-FF71628E10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145151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12524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14605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52"/>
          <p:cNvSpPr txBox="1">
            <a:spLocks noGrp="1"/>
          </p:cNvSpPr>
          <p:nvPr>
            <p:ph type="ftr" idx="11"/>
          </p:nvPr>
        </p:nvSpPr>
        <p:spPr>
          <a:xfrm>
            <a:off x="24257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2"/>
          <p:cNvSpPr txBox="1">
            <a:spLocks noGrp="1"/>
          </p:cNvSpPr>
          <p:nvPr>
            <p:ph type="sldNum" idx="12"/>
          </p:nvPr>
        </p:nvSpPr>
        <p:spPr>
          <a:xfrm>
            <a:off x="6718300" y="6356350"/>
            <a:ext cx="457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77" name="Google Shape;77;p52" descr="Background pattern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6230"/>
            <a:ext cx="12192000" cy="68055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0171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6B74C32A-58A4-894F-AD36-DA6C76C1A52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310534" cy="6867086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7EF15B-CD00-B844-A2D3-7101B9CAA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D83799-8B82-E940-A966-75FBADF36D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82BD6-1FC8-4F48-86FF-E07EA463F7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14605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921C11-00C0-284F-ACD8-31D64473CC21}" type="datetimeFigureOut">
              <a:rPr lang="en-US" smtClean="0"/>
              <a:t>3/11/2025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6D6860-08B2-994B-B23D-7A81986E9B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57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5AA69E-F6E7-0B47-A0F1-BA1D8106E2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18300" y="6356350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70CD8A-B08E-024A-ABDE-9439F4030BF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88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0" kern="1200">
          <a:solidFill>
            <a:srgbClr val="B12524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E48126"/>
        </a:buClr>
        <a:buFont typeface="Arial" panose="020B0604020202020204" pitchFamily="34" charset="0"/>
        <a:buChar char="•"/>
        <a:defRPr sz="2400" kern="1200">
          <a:solidFill>
            <a:srgbClr val="229787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4FC2C0"/>
        </a:buClr>
        <a:buSzPct val="60000"/>
        <a:buFont typeface=".Lucida Grande UI Regular"/>
        <a:buChar char="◆"/>
        <a:defRPr sz="2000" kern="1200">
          <a:solidFill>
            <a:srgbClr val="06496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B12524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4FC2C0"/>
        </a:buClr>
        <a:buFont typeface="System Font Regular"/>
        <a:buChar char="⁃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w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58_0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ummerfoodnm.org/sponsors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hild eating an orange&#10;&#10;Description automatically generated with low confidence">
            <a:extLst>
              <a:ext uri="{FF2B5EF4-FFF2-40B4-BE49-F238E27FC236}">
                <a16:creationId xmlns:a16="http://schemas.microsoft.com/office/drawing/2014/main" id="{CAF27233-DF7F-46A7-87A1-6AA94DBAEC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90476" cy="6857143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DF4E35-020E-B24F-86C9-0E9656CB60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34219" y="6103802"/>
            <a:ext cx="2679701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D3E781C-0354-1346-ADB2-3E4C021734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7468" y="-513129"/>
            <a:ext cx="6273800" cy="2298699"/>
          </a:xfrm>
        </p:spPr>
        <p:txBody>
          <a:bodyPr/>
          <a:lstStyle/>
          <a:p>
            <a:r>
              <a:rPr lang="en-US" dirty="0"/>
              <a:t>Early Childhood Education and Care Department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63F3BC-7C95-F346-9AE1-90BABCE2AF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9190" y="1880153"/>
            <a:ext cx="6273800" cy="18415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b="1" dirty="0">
                <a:solidFill>
                  <a:srgbClr val="178AB2"/>
                </a:solidFill>
              </a:rPr>
              <a:t>Cabinet Secretary Elizabeth Groginsky</a:t>
            </a:r>
            <a:br>
              <a:rPr lang="en-US" i="1" dirty="0">
                <a:solidFill>
                  <a:srgbClr val="178AB2"/>
                </a:solidFill>
              </a:rPr>
            </a:b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6657DDC-BB29-4CA8-B431-F36F9B19C35A}"/>
              </a:ext>
            </a:extLst>
          </p:cNvPr>
          <p:cNvSpPr txBox="1"/>
          <p:nvPr/>
        </p:nvSpPr>
        <p:spPr>
          <a:xfrm>
            <a:off x="505390" y="2548769"/>
            <a:ext cx="47088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E48126"/>
                </a:solidFill>
              </a:rPr>
              <a:t>Civil Rights</a:t>
            </a:r>
          </a:p>
        </p:txBody>
      </p:sp>
      <p:pic>
        <p:nvPicPr>
          <p:cNvPr id="9" name="Picture 8" descr="Text&#10;&#10;Description automatically generated">
            <a:extLst>
              <a:ext uri="{FF2B5EF4-FFF2-40B4-BE49-F238E27FC236}">
                <a16:creationId xmlns:a16="http://schemas.microsoft.com/office/drawing/2014/main" id="{56150B42-3C76-43BB-9265-12160388C9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4522" y="4451506"/>
            <a:ext cx="5375349" cy="2533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619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551873" y="734218"/>
            <a:ext cx="10515600" cy="1325563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6000" b="1" dirty="0"/>
              <a:t>CIVIL RIGHTS</a:t>
            </a:r>
            <a:br>
              <a:rPr lang="en-US" sz="6000" b="1" dirty="0"/>
            </a:br>
            <a:r>
              <a:rPr lang="en-US" sz="6000" b="1" dirty="0"/>
              <a:t>IN THE SFSP</a:t>
            </a:r>
          </a:p>
        </p:txBody>
      </p:sp>
      <p:pic>
        <p:nvPicPr>
          <p:cNvPr id="8195" name="Content Placeholder 1"/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73800" y="2690091"/>
            <a:ext cx="2667000" cy="1981200"/>
          </a:xfrm>
        </p:spPr>
      </p:pic>
      <p:pic>
        <p:nvPicPr>
          <p:cNvPr id="8196" name="Picture 6" descr="C:\Users\ETCastillo\AppData\Local\Microsoft\Windows\Temporary Internet Files\Content.IE5\Y3XDE2R4\MC900174377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0673" y="2847110"/>
            <a:ext cx="32004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 Civil Rights (CR) Training</a:t>
            </a:r>
          </a:p>
        </p:txBody>
      </p:sp>
      <p:sp>
        <p:nvSpPr>
          <p:cNvPr id="46083" name="Content Placeholder 2"/>
          <p:cNvSpPr>
            <a:spLocks noGrp="1"/>
          </p:cNvSpPr>
          <p:nvPr>
            <p:ph idx="4294967295"/>
          </p:nvPr>
        </p:nvSpPr>
        <p:spPr>
          <a:xfrm>
            <a:off x="985982" y="169068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REQUIREMENTS:</a:t>
            </a:r>
          </a:p>
          <a:p>
            <a:pPr marL="228600" lvl="1">
              <a:spcBef>
                <a:spcPts val="1000"/>
              </a:spcBef>
              <a:buClr>
                <a:srgbClr val="E48126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Provide CR training to all Program staff, new employees and volunteers</a:t>
            </a:r>
          </a:p>
          <a:p>
            <a:pPr lvl="2"/>
            <a:r>
              <a:rPr lang="en-US" sz="2400" dirty="0"/>
              <a:t>Annually </a:t>
            </a:r>
          </a:p>
          <a:p>
            <a:pPr marL="228600" lvl="1">
              <a:spcBef>
                <a:spcPts val="1000"/>
              </a:spcBef>
              <a:buClr>
                <a:srgbClr val="E48126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Maintain documentation: </a:t>
            </a:r>
          </a:p>
          <a:p>
            <a:pPr lvl="2"/>
            <a:r>
              <a:rPr lang="en-US" sz="2400" dirty="0"/>
              <a:t>Agenda</a:t>
            </a:r>
          </a:p>
          <a:p>
            <a:pPr lvl="2"/>
            <a:r>
              <a:rPr lang="en-US" sz="2400" dirty="0"/>
              <a:t>Sign-in sheets/On-line attendance record</a:t>
            </a:r>
          </a:p>
          <a:p>
            <a:pPr marL="228600" lvl="1">
              <a:spcBef>
                <a:spcPts val="1000"/>
              </a:spcBef>
              <a:buClr>
                <a:srgbClr val="E48126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2400" dirty="0"/>
              <a:t>Include all CR topics</a:t>
            </a:r>
          </a:p>
          <a:p>
            <a:pPr lvl="2"/>
            <a:r>
              <a:rPr lang="en-US" sz="2400" dirty="0"/>
              <a:t>NDS</a:t>
            </a:r>
          </a:p>
          <a:p>
            <a:pPr lvl="1"/>
            <a:endParaRPr lang="en-US" sz="2800" dirty="0"/>
          </a:p>
          <a:p>
            <a:endParaRPr lang="en-US" sz="3200" dirty="0"/>
          </a:p>
          <a:p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civil rights discrimination?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4294967295"/>
          </p:nvPr>
        </p:nvSpPr>
        <p:spPr>
          <a:xfrm>
            <a:off x="752475" y="15589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/>
              <a:t>Discrimination is distinguishing one person or a group of persons from others, either intentionally, by neglect, or by the effect of </a:t>
            </a:r>
            <a:r>
              <a:rPr lang="en-US" sz="3600" dirty="0">
                <a:solidFill>
                  <a:srgbClr val="FF0000"/>
                </a:solidFill>
              </a:rPr>
              <a:t>actions</a:t>
            </a:r>
            <a:r>
              <a:rPr lang="en-US" sz="3600" dirty="0"/>
              <a:t> or </a:t>
            </a:r>
            <a:r>
              <a:rPr lang="en-US" sz="3600" u="sng" dirty="0">
                <a:solidFill>
                  <a:srgbClr val="FF0000"/>
                </a:solidFill>
              </a:rPr>
              <a:t>inaction </a:t>
            </a:r>
            <a:r>
              <a:rPr lang="en-US" sz="3600" dirty="0"/>
              <a:t>based on any of the protected classes.</a:t>
            </a:r>
          </a:p>
          <a:p>
            <a:pPr marL="0" indent="0">
              <a:buNone/>
            </a:pPr>
            <a:r>
              <a:rPr lang="en-US" sz="3200" dirty="0"/>
              <a:t> </a:t>
            </a:r>
          </a:p>
        </p:txBody>
      </p:sp>
      <p:pic>
        <p:nvPicPr>
          <p:cNvPr id="11268" name="Picture 6" descr="C:\Users\ETCastillo\AppData\Local\Microsoft\Windows\Temporary Internet Files\Content.IE5\Y3XDE2R4\MC90017437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900" y="3698457"/>
            <a:ext cx="3708400" cy="2979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b="1" dirty="0"/>
              <a:t>Examples of CR discrimination</a:t>
            </a:r>
            <a:endParaRPr lang="en-US" b="1" dirty="0">
              <a:solidFill>
                <a:schemeClr val="accent1">
                  <a:tint val="88000"/>
                  <a:satMod val="150000"/>
                </a:schemeClr>
              </a:solidFill>
            </a:endParaRPr>
          </a:p>
        </p:txBody>
      </p:sp>
      <p:sp>
        <p:nvSpPr>
          <p:cNvPr id="12291" name="Content Placeholder 2"/>
          <p:cNvSpPr>
            <a:spLocks noGrp="1"/>
          </p:cNvSpPr>
          <p:nvPr>
            <p:ph idx="4294967295"/>
          </p:nvPr>
        </p:nvSpPr>
        <p:spPr>
          <a:xfrm>
            <a:off x="838200" y="1533525"/>
            <a:ext cx="8435975" cy="4191000"/>
          </a:xfrm>
        </p:spPr>
        <p:txBody>
          <a:bodyPr/>
          <a:lstStyle/>
          <a:p>
            <a:pPr eaLnBrk="1" hangingPunct="1"/>
            <a:r>
              <a:rPr lang="en-US" dirty="0"/>
              <a:t>Ethnic slurs - </a:t>
            </a:r>
            <a:r>
              <a:rPr lang="en-US" dirty="0">
                <a:solidFill>
                  <a:srgbClr val="FF0000"/>
                </a:solidFill>
              </a:rPr>
              <a:t>Action</a:t>
            </a:r>
          </a:p>
          <a:p>
            <a:pPr eaLnBrk="1" hangingPunct="1"/>
            <a:r>
              <a:rPr lang="en-US" dirty="0"/>
              <a:t>Racial “jokes” - </a:t>
            </a:r>
            <a:r>
              <a:rPr lang="en-US" dirty="0">
                <a:solidFill>
                  <a:srgbClr val="FF0000"/>
                </a:solidFill>
              </a:rPr>
              <a:t>Action</a:t>
            </a:r>
          </a:p>
          <a:p>
            <a:pPr eaLnBrk="1" hangingPunct="1"/>
            <a:r>
              <a:rPr lang="en-US" dirty="0"/>
              <a:t>Offensive or derogatory comments - </a:t>
            </a:r>
            <a:r>
              <a:rPr lang="en-US" dirty="0">
                <a:solidFill>
                  <a:srgbClr val="FF0000"/>
                </a:solidFill>
              </a:rPr>
              <a:t>Action</a:t>
            </a:r>
          </a:p>
          <a:p>
            <a:pPr eaLnBrk="1" hangingPunct="1"/>
            <a:r>
              <a:rPr lang="en-US" dirty="0"/>
              <a:t>Hostile or offensive environments - </a:t>
            </a:r>
            <a:r>
              <a:rPr lang="en-US" dirty="0">
                <a:solidFill>
                  <a:srgbClr val="FF0000"/>
                </a:solidFill>
              </a:rPr>
              <a:t>Action</a:t>
            </a:r>
          </a:p>
          <a:p>
            <a:pPr eaLnBrk="1" hangingPunct="1"/>
            <a:r>
              <a:rPr lang="en-US" i="1" dirty="0"/>
              <a:t>Failure to provide reasonable accommodations – </a:t>
            </a:r>
            <a:r>
              <a:rPr lang="en-US" dirty="0">
                <a:solidFill>
                  <a:srgbClr val="FF0000"/>
                </a:solidFill>
              </a:rPr>
              <a:t>Inaction</a:t>
            </a:r>
          </a:p>
          <a:p>
            <a:pPr eaLnBrk="1" hangingPunct="1"/>
            <a:r>
              <a:rPr lang="en-US" dirty="0"/>
              <a:t>Harassment – </a:t>
            </a:r>
            <a:r>
              <a:rPr lang="en-US" dirty="0">
                <a:solidFill>
                  <a:srgbClr val="FF0000"/>
                </a:solidFill>
              </a:rPr>
              <a:t>Action</a:t>
            </a:r>
          </a:p>
          <a:p>
            <a:pPr eaLnBrk="1" hangingPunct="1"/>
            <a:r>
              <a:rPr lang="en-US" dirty="0"/>
              <a:t>Retaliation - </a:t>
            </a:r>
            <a:r>
              <a:rPr lang="en-US" dirty="0">
                <a:solidFill>
                  <a:srgbClr val="FF0000"/>
                </a:solidFill>
              </a:rPr>
              <a:t>Action</a:t>
            </a:r>
          </a:p>
          <a:p>
            <a:pPr eaLnBrk="1" hangingPunct="1"/>
            <a:r>
              <a:rPr lang="en-US" dirty="0"/>
              <a:t>Decisions based on stereotypes – </a:t>
            </a:r>
            <a:r>
              <a:rPr lang="en-US" dirty="0">
                <a:solidFill>
                  <a:srgbClr val="FF0000"/>
                </a:solidFill>
              </a:rPr>
              <a:t>Could be Both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2"/>
          <p:cNvSpPr>
            <a:spLocks noGrp="1"/>
          </p:cNvSpPr>
          <p:nvPr>
            <p:ph type="title"/>
          </p:nvPr>
        </p:nvSpPr>
        <p:spPr>
          <a:xfrm>
            <a:off x="838200" y="365125"/>
            <a:ext cx="7521803" cy="1325563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Summer Food Service Program (SFSP) </a:t>
            </a:r>
            <a:br>
              <a:rPr lang="en-US" b="1" dirty="0"/>
            </a:br>
            <a:r>
              <a:rPr lang="en-US" b="1" dirty="0"/>
              <a:t>Protected Classes</a:t>
            </a:r>
          </a:p>
        </p:txBody>
      </p:sp>
      <p:sp>
        <p:nvSpPr>
          <p:cNvPr id="13315" name="Content Placeholder 1"/>
          <p:cNvSpPr>
            <a:spLocks noGrp="1"/>
          </p:cNvSpPr>
          <p:nvPr>
            <p:ph idx="4294967295"/>
          </p:nvPr>
        </p:nvSpPr>
        <p:spPr>
          <a:xfrm>
            <a:off x="914400" y="1825625"/>
            <a:ext cx="10515600" cy="4351338"/>
          </a:xfrm>
        </p:spPr>
        <p:txBody>
          <a:bodyPr/>
          <a:lstStyle/>
          <a:p>
            <a:r>
              <a:rPr lang="en-US" dirty="0"/>
              <a:t>Race</a:t>
            </a:r>
          </a:p>
          <a:p>
            <a:r>
              <a:rPr lang="en-US" dirty="0"/>
              <a:t>Color</a:t>
            </a:r>
          </a:p>
          <a:p>
            <a:r>
              <a:rPr lang="en-US" dirty="0"/>
              <a:t>National Origin</a:t>
            </a:r>
          </a:p>
          <a:p>
            <a:r>
              <a:rPr lang="en-US" dirty="0"/>
              <a:t>Sex</a:t>
            </a:r>
          </a:p>
          <a:p>
            <a:r>
              <a:rPr lang="en-US" dirty="0"/>
              <a:t>Age</a:t>
            </a:r>
          </a:p>
          <a:p>
            <a:r>
              <a:rPr lang="en-US" dirty="0"/>
              <a:t>Disability</a:t>
            </a:r>
          </a:p>
          <a:p>
            <a:r>
              <a:rPr lang="en-US" dirty="0"/>
              <a:t>Reprisal or Retaliation for Prior Civil Rights Activities</a:t>
            </a:r>
          </a:p>
          <a:p>
            <a:r>
              <a:rPr lang="en-US" dirty="0"/>
              <a:t>Sexual Orientation</a:t>
            </a:r>
          </a:p>
          <a:p>
            <a:r>
              <a:rPr lang="en-US" dirty="0"/>
              <a:t>Gender Identity</a:t>
            </a:r>
          </a:p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168A13BD-09D8-4F20-AFE6-C6463DEDB95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5797982"/>
              </p:ext>
            </p:extLst>
          </p:nvPr>
        </p:nvGraphicFramePr>
        <p:xfrm>
          <a:off x="3848100" y="217714"/>
          <a:ext cx="4495800" cy="64225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7543607" imgH="11658552" progId="Acrobat.Document.2017">
                  <p:embed/>
                </p:oleObj>
              </mc:Choice>
              <mc:Fallback>
                <p:oleObj name="Acrobat Document" r:id="rId3" imgW="7543607" imgH="11658552" progId="Acrobat.Document.2017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168A13BD-09D8-4F20-AFE6-C6463DEDB95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848100" y="217714"/>
                        <a:ext cx="4495800" cy="64225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7535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I. Collection and Use of Beneficiary Data 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4294967295"/>
          </p:nvPr>
        </p:nvSpPr>
        <p:spPr>
          <a:xfrm>
            <a:off x="736600" y="1690688"/>
            <a:ext cx="10515600" cy="4351338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2800" dirty="0"/>
              <a:t>Ethnicity </a:t>
            </a:r>
          </a:p>
          <a:p>
            <a:pPr lvl="2"/>
            <a:r>
              <a:rPr lang="en-US" sz="2400" dirty="0"/>
              <a:t>Hispanic or Latino</a:t>
            </a:r>
          </a:p>
          <a:p>
            <a:pPr lvl="2"/>
            <a:r>
              <a:rPr lang="en-US" sz="2400" dirty="0"/>
              <a:t>Non-Hispanic or Latino</a:t>
            </a:r>
          </a:p>
          <a:p>
            <a:pPr marL="457200" lvl="1" indent="0">
              <a:buNone/>
            </a:pPr>
            <a:r>
              <a:rPr lang="en-US" sz="2800" dirty="0"/>
              <a:t> </a:t>
            </a:r>
          </a:p>
          <a:p>
            <a:pPr marL="457200" lvl="1" indent="0">
              <a:buNone/>
            </a:pPr>
            <a:r>
              <a:rPr lang="en-US" sz="2800" dirty="0"/>
              <a:t>Race</a:t>
            </a:r>
          </a:p>
          <a:p>
            <a:pPr lvl="2"/>
            <a:r>
              <a:rPr lang="en-US" sz="2400" dirty="0"/>
              <a:t>American Indian or Alaska Native</a:t>
            </a:r>
          </a:p>
          <a:p>
            <a:pPr lvl="2"/>
            <a:r>
              <a:rPr lang="en-US" sz="2400" dirty="0"/>
              <a:t>Asian</a:t>
            </a:r>
          </a:p>
          <a:p>
            <a:pPr lvl="2"/>
            <a:r>
              <a:rPr lang="en-US" sz="2400" dirty="0"/>
              <a:t>Black or African-American</a:t>
            </a:r>
          </a:p>
          <a:p>
            <a:pPr lvl="2"/>
            <a:r>
              <a:rPr lang="en-US" sz="2400" dirty="0"/>
              <a:t>Native Hawaiian or Other Pacific Islander </a:t>
            </a:r>
          </a:p>
          <a:p>
            <a:pPr lvl="2"/>
            <a:r>
              <a:rPr lang="en-US" sz="2400" dirty="0"/>
              <a:t>White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858500" cy="1325563"/>
          </a:xfrm>
        </p:spPr>
        <p:txBody>
          <a:bodyPr/>
          <a:lstStyle/>
          <a:p>
            <a:r>
              <a:rPr lang="en-US" b="1" dirty="0"/>
              <a:t>Ethnicity and Race Data Collection and Documentation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4294967295"/>
          </p:nvPr>
        </p:nvSpPr>
        <p:spPr>
          <a:xfrm>
            <a:off x="838200" y="1827213"/>
            <a:ext cx="10515600" cy="4665662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Potential Beneficiaries</a:t>
            </a:r>
          </a:p>
          <a:p>
            <a:pPr lvl="1"/>
            <a:r>
              <a:rPr lang="en-US" sz="2400" dirty="0"/>
              <a:t>SFSP Application for participation documents</a:t>
            </a:r>
            <a:r>
              <a:rPr lang="en-US" sz="2200" dirty="0"/>
              <a:t> potential beneficiaries for the area to be served</a:t>
            </a:r>
          </a:p>
          <a:p>
            <a:pPr lvl="2"/>
            <a:r>
              <a:rPr lang="en-US" sz="2000" dirty="0"/>
              <a:t>Only census, school and Tribal data can be used</a:t>
            </a:r>
          </a:p>
          <a:p>
            <a:pPr lvl="2"/>
            <a:r>
              <a:rPr lang="en-US" sz="2000" dirty="0"/>
              <a:t>Data based on school enrollment is preferred over census data</a:t>
            </a:r>
          </a:p>
          <a:p>
            <a:pPr lvl="2"/>
            <a:r>
              <a:rPr lang="en-US" sz="2000" dirty="0"/>
              <a:t>Data based on Tribal census is preferred over census data</a:t>
            </a:r>
          </a:p>
          <a:p>
            <a:pPr marL="914400" lvl="2" indent="0">
              <a:lnSpc>
                <a:spcPct val="60000"/>
              </a:lnSpc>
              <a:spcBef>
                <a:spcPts val="0"/>
              </a:spcBef>
              <a:buNone/>
            </a:pPr>
            <a:endParaRPr lang="en-US" sz="2200" dirty="0"/>
          </a:p>
          <a:p>
            <a:r>
              <a:rPr lang="en-US" sz="2800" dirty="0"/>
              <a:t>Actual Beneficiaries</a:t>
            </a:r>
          </a:p>
          <a:p>
            <a:pPr lvl="1"/>
            <a:r>
              <a:rPr lang="en-US" sz="2400" dirty="0"/>
              <a:t>For SFSP school sponsors</a:t>
            </a:r>
          </a:p>
          <a:p>
            <a:pPr lvl="2"/>
            <a:r>
              <a:rPr lang="en-US" sz="2200" dirty="0"/>
              <a:t>Student enrollment system such as STARS or PowerSchool</a:t>
            </a:r>
          </a:p>
          <a:p>
            <a:pPr lvl="2"/>
            <a:r>
              <a:rPr lang="en-US" sz="2200" dirty="0"/>
              <a:t>Obtain report for the entire district, not individual schools</a:t>
            </a:r>
          </a:p>
          <a:p>
            <a:pPr lvl="2"/>
            <a:r>
              <a:rPr lang="en-US" sz="2200" dirty="0"/>
              <a:t>Maintain along with all other SFSP materials</a:t>
            </a:r>
          </a:p>
          <a:p>
            <a:pPr marL="457200" lvl="1" indent="0">
              <a:lnSpc>
                <a:spcPct val="60000"/>
              </a:lnSpc>
              <a:spcBef>
                <a:spcPts val="0"/>
              </a:spcBef>
              <a:buNone/>
            </a:pPr>
            <a:endParaRPr lang="en-US" sz="2400" dirty="0"/>
          </a:p>
          <a:p>
            <a:pPr lvl="1"/>
            <a:r>
              <a:rPr lang="en-US" sz="2400" dirty="0"/>
              <a:t>For all other sponsor types</a:t>
            </a:r>
          </a:p>
          <a:p>
            <a:pPr lvl="2"/>
            <a:r>
              <a:rPr lang="en-US" sz="2200" dirty="0"/>
              <a:t>State agency can assist sponsors in obtaining this data if needed</a:t>
            </a:r>
          </a:p>
          <a:p>
            <a:pPr lvl="2"/>
            <a:r>
              <a:rPr lang="en-US" sz="2200" dirty="0"/>
              <a:t>Maintain along with all other SFSP materials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Use of Data 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4294967295"/>
          </p:nvPr>
        </p:nvSpPr>
        <p:spPr>
          <a:xfrm>
            <a:off x="469900" y="169068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lvl="1" indent="0">
              <a:buNone/>
            </a:pPr>
            <a:r>
              <a:rPr lang="en-US" sz="2800" dirty="0"/>
              <a:t>Data is used to determine how effectively USDA Food and Nutrition Service (FNS) Programs are:</a:t>
            </a:r>
          </a:p>
          <a:p>
            <a:pPr lvl="2"/>
            <a:r>
              <a:rPr lang="en-US" sz="2400" dirty="0"/>
              <a:t>Reaching potential eligible persons and beneficiaries;</a:t>
            </a:r>
          </a:p>
          <a:p>
            <a:pPr lvl="2"/>
            <a:r>
              <a:rPr lang="en-US" sz="2400" dirty="0"/>
              <a:t>Identifying areas where additional outreach is needed;</a:t>
            </a:r>
          </a:p>
          <a:p>
            <a:pPr lvl="2"/>
            <a:r>
              <a:rPr lang="en-US" sz="2400" dirty="0"/>
              <a:t>Assisting in the selection of locations for compliance reviews, and completing reports as required </a:t>
            </a:r>
            <a:endParaRPr lang="en-US" sz="2400" dirty="0">
              <a:cs typeface="Calibri"/>
            </a:endParaRPr>
          </a:p>
          <a:p>
            <a:pPr lvl="2"/>
            <a:endParaRPr lang="en-US" sz="2400" dirty="0"/>
          </a:p>
          <a:p>
            <a:pPr marL="457200" lvl="1" indent="0">
              <a:buNone/>
            </a:pPr>
            <a:r>
              <a:rPr lang="en-US" sz="2800" b="1" dirty="0"/>
              <a:t>USDA requires data to be collected yearly.</a:t>
            </a:r>
            <a:endParaRPr lang="en-US" sz="2800" b="1" dirty="0">
              <a:cs typeface="Calibri"/>
            </a:endParaRPr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II. Public Notification System</a:t>
            </a:r>
          </a:p>
        </p:txBody>
      </p:sp>
      <p:sp>
        <p:nvSpPr>
          <p:cNvPr id="20483" name="Content Placeholder 1"/>
          <p:cNvSpPr>
            <a:spLocks noGrp="1"/>
          </p:cNvSpPr>
          <p:nvPr>
            <p:ph idx="4294967295"/>
          </p:nvPr>
        </p:nvSpPr>
        <p:spPr>
          <a:xfrm>
            <a:off x="838200" y="1597025"/>
            <a:ext cx="10515600" cy="4351338"/>
          </a:xfrm>
        </p:spPr>
        <p:txBody>
          <a:bodyPr>
            <a:normAutofit/>
          </a:bodyPr>
          <a:lstStyle/>
          <a:p>
            <a:r>
              <a:rPr lang="en-US" sz="2800" dirty="0"/>
              <a:t>Basic Components:</a:t>
            </a:r>
          </a:p>
          <a:p>
            <a:pPr lvl="1"/>
            <a:r>
              <a:rPr lang="en-US" sz="2400" dirty="0"/>
              <a:t>Program Availability</a:t>
            </a:r>
          </a:p>
          <a:p>
            <a:pPr lvl="2"/>
            <a:r>
              <a:rPr lang="en-US" sz="2000" dirty="0"/>
              <a:t>Announce Program availability, sponsorship and participant rights and responsibilities</a:t>
            </a:r>
          </a:p>
          <a:p>
            <a:pPr lvl="2"/>
            <a:r>
              <a:rPr lang="en-US" sz="2000" dirty="0"/>
              <a:t>May use different types of media</a:t>
            </a:r>
          </a:p>
          <a:p>
            <a:pPr lvl="2"/>
            <a:endParaRPr lang="en-US" sz="2000" dirty="0"/>
          </a:p>
          <a:p>
            <a:r>
              <a:rPr lang="en-US" sz="2800" dirty="0"/>
              <a:t>Complaint Information</a:t>
            </a:r>
          </a:p>
          <a:p>
            <a:pPr lvl="2"/>
            <a:r>
              <a:rPr lang="en-US" sz="2000" dirty="0"/>
              <a:t>Announce the right to file a complaint</a:t>
            </a:r>
          </a:p>
          <a:p>
            <a:pPr lvl="2"/>
            <a:r>
              <a:rPr lang="en-US" sz="2000" dirty="0"/>
              <a:t>How and where to file and the complaint</a:t>
            </a:r>
          </a:p>
          <a:p>
            <a:pPr lvl="2"/>
            <a:r>
              <a:rPr lang="en-US" sz="2000" dirty="0"/>
              <a:t>Available at the service delivery point</a:t>
            </a:r>
          </a:p>
          <a:p>
            <a:r>
              <a:rPr lang="en-US" sz="2800" dirty="0"/>
              <a:t>Non-discrimination statement</a:t>
            </a:r>
          </a:p>
          <a:p>
            <a:pPr lvl="2"/>
            <a:r>
              <a:rPr lang="en-US" sz="2000" dirty="0"/>
              <a:t>Provide the full statement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III. CR Complaint Procedures 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4294967295"/>
          </p:nvPr>
        </p:nvSpPr>
        <p:spPr>
          <a:xfrm>
            <a:off x="838200" y="1666876"/>
            <a:ext cx="10515600" cy="4351338"/>
          </a:xfrm>
        </p:spPr>
        <p:txBody>
          <a:bodyPr>
            <a:normAutofit/>
          </a:bodyPr>
          <a:lstStyle/>
          <a:p>
            <a:r>
              <a:rPr lang="en-US" sz="2800" dirty="0"/>
              <a:t>Right to File: It is the basic right of any individual alleging discrimination to file a complaint of discrimination.</a:t>
            </a:r>
          </a:p>
          <a:p>
            <a:r>
              <a:rPr lang="en-US" sz="2800" dirty="0"/>
              <a:t>Acceptance: All complaints, written, verbal, and anonymous shall be accepted and forwarded to the State Agency and to the Civil Rights Division of the USDA Food and Nutrition Service. </a:t>
            </a:r>
          </a:p>
          <a:p>
            <a:r>
              <a:rPr lang="en-US" sz="2800" dirty="0"/>
              <a:t>Sponsor must provide “due process.”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CR Complaint Procedures  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4294967295"/>
          </p:nvPr>
        </p:nvSpPr>
        <p:spPr>
          <a:xfrm>
            <a:off x="838200" y="1690688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800" dirty="0"/>
              <a:t>CR complaints must be:</a:t>
            </a:r>
            <a:endParaRPr lang="en-US" sz="2400" dirty="0"/>
          </a:p>
          <a:p>
            <a:pPr lvl="1"/>
            <a:r>
              <a:rPr lang="en-US" sz="2400" dirty="0"/>
              <a:t>Based on one or more of the nine SFSP protected classes</a:t>
            </a:r>
          </a:p>
          <a:p>
            <a:pPr lvl="1"/>
            <a:r>
              <a:rPr lang="en-US" sz="2400" dirty="0"/>
              <a:t>Documented regardless of how it was received</a:t>
            </a:r>
          </a:p>
          <a:p>
            <a:pPr lvl="2"/>
            <a:r>
              <a:rPr lang="en-US" sz="2000" dirty="0"/>
              <a:t>If complainant wishes to be anonymous, handle as any other complaint of discrimination</a:t>
            </a:r>
            <a:endParaRPr lang="en-US" sz="2400" dirty="0"/>
          </a:p>
          <a:p>
            <a:pPr lvl="1"/>
            <a:r>
              <a:rPr lang="en-US" sz="2400" dirty="0"/>
              <a:t>Filed within 180 days of the occurrence or notice of the discriminatory action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extLst>
    <p:ext uri="{6950BFC3-D8DA-4A85-94F7-54DA5524770B}">
      <p188:commentRel xmlns:p188="http://schemas.microsoft.com/office/powerpoint/2018/8/main" r:id="rId3"/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CR Complaint Procedures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4294967295"/>
          </p:nvPr>
        </p:nvSpPr>
        <p:spPr>
          <a:xfrm>
            <a:off x="838200" y="1419225"/>
            <a:ext cx="10515600" cy="4351338"/>
          </a:xfrm>
        </p:spPr>
        <p:txBody>
          <a:bodyPr/>
          <a:lstStyle/>
          <a:p>
            <a:r>
              <a:rPr lang="en-US" dirty="0"/>
              <a:t>SFSP form # 6.2 on </a:t>
            </a:r>
            <a:r>
              <a:rPr lang="en-US" dirty="0">
                <a:hlinkClick r:id="rId3"/>
              </a:rPr>
              <a:t>www.summerfoodnm.org/sponsors</a:t>
            </a:r>
            <a:r>
              <a:rPr lang="en-US" dirty="0"/>
              <a:t> </a:t>
            </a:r>
          </a:p>
          <a:p>
            <a:r>
              <a:rPr lang="en-US" dirty="0"/>
              <a:t>If necessary, Sponsor staff must assist complainant</a:t>
            </a:r>
          </a:p>
          <a:p>
            <a:r>
              <a:rPr lang="en-US" dirty="0"/>
              <a:t>Be detailed</a:t>
            </a:r>
          </a:p>
          <a:p>
            <a:r>
              <a:rPr lang="en-US" dirty="0"/>
              <a:t>SFSP Director calls the State Agency</a:t>
            </a:r>
          </a:p>
          <a:p>
            <a:r>
              <a:rPr lang="en-US" dirty="0"/>
              <a:t>SA contacts USDA </a:t>
            </a:r>
          </a:p>
          <a:p>
            <a:r>
              <a:rPr lang="en-US" dirty="0"/>
              <a:t>Follow ups are conducted and outcome is documented </a:t>
            </a: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927100" y="784225"/>
            <a:ext cx="10515600" cy="1325563"/>
          </a:xfrm>
        </p:spPr>
        <p:txBody>
          <a:bodyPr/>
          <a:lstStyle/>
          <a:p>
            <a:r>
              <a:rPr lang="en-US" b="1" dirty="0"/>
              <a:t>IV: Reasonable Accommodations: </a:t>
            </a:r>
            <a:br>
              <a:rPr lang="en-US" b="1" dirty="0"/>
            </a:br>
            <a:r>
              <a:rPr lang="en-US" b="1" dirty="0"/>
              <a:t>Hearing or Sight Disability  </a:t>
            </a:r>
          </a:p>
        </p:txBody>
      </p:sp>
      <p:sp>
        <p:nvSpPr>
          <p:cNvPr id="23555" name="Content Placeholder 2"/>
          <p:cNvSpPr>
            <a:spLocks noGrp="1"/>
          </p:cNvSpPr>
          <p:nvPr>
            <p:ph idx="4294967295"/>
          </p:nvPr>
        </p:nvSpPr>
        <p:spPr>
          <a:xfrm>
            <a:off x="976745" y="2182544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800" dirty="0"/>
              <a:t>Sponsor obligation to ensure reasonable accommodations are made to allow the public to access Program benefits, information, and materials</a:t>
            </a:r>
            <a:endParaRPr lang="en-US" sz="2800" dirty="0">
              <a:cs typeface="Calibri"/>
            </a:endParaRPr>
          </a:p>
          <a:p>
            <a:pPr lvl="1"/>
            <a:r>
              <a:rPr lang="en-US" sz="2400" dirty="0"/>
              <a:t>Braille, large print, audio tape, and American Sign Language (ASL) interpretation may be needed to adequately communicate with people with hearing or site disabilities</a:t>
            </a:r>
            <a:endParaRPr lang="en-US" sz="2400" dirty="0">
              <a:cs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Reasonable Accommodations: </a:t>
            </a:r>
            <a:br>
              <a:rPr lang="en-US" b="1" dirty="0"/>
            </a:br>
            <a:r>
              <a:rPr lang="en-US" b="1" dirty="0"/>
              <a:t>Access Program Benefits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4294967295"/>
          </p:nvPr>
        </p:nvSpPr>
        <p:spPr>
          <a:xfrm>
            <a:off x="838200" y="1838325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dirty="0"/>
              <a:t>Requests for special accommodation</a:t>
            </a:r>
            <a:endParaRPr lang="en-US" sz="2800" dirty="0">
              <a:cs typeface="Calibri"/>
            </a:endParaRPr>
          </a:p>
          <a:p>
            <a:pPr lvl="1"/>
            <a:r>
              <a:rPr lang="en-US" sz="2400" dirty="0"/>
              <a:t>If request is reasonable, sponsor is obligated</a:t>
            </a:r>
            <a:endParaRPr lang="en-US" sz="2400" dirty="0">
              <a:cs typeface="Calibri"/>
            </a:endParaRPr>
          </a:p>
          <a:p>
            <a:pPr lvl="2"/>
            <a:r>
              <a:rPr lang="en-US" sz="2000" dirty="0"/>
              <a:t>Reasonable: Does not fundamentally alter the nature of the Program</a:t>
            </a:r>
            <a:endParaRPr lang="en-US" sz="2000" dirty="0">
              <a:cs typeface="Calibri"/>
            </a:endParaRPr>
          </a:p>
          <a:p>
            <a:r>
              <a:rPr lang="en-US" sz="2800" dirty="0"/>
              <a:t>Examples of a reasonable accommodation:</a:t>
            </a:r>
            <a:endParaRPr lang="en-US" sz="2800" dirty="0">
              <a:cs typeface="Calibri"/>
            </a:endParaRPr>
          </a:p>
          <a:p>
            <a:pPr lvl="1"/>
            <a:r>
              <a:rPr lang="en-US" sz="2400" dirty="0"/>
              <a:t>Providing table and chairs to eat</a:t>
            </a:r>
            <a:endParaRPr lang="en-US" sz="2400" dirty="0">
              <a:cs typeface="Calibri"/>
            </a:endParaRPr>
          </a:p>
          <a:p>
            <a:pPr lvl="1"/>
            <a:r>
              <a:rPr lang="en-US" sz="2400" dirty="0"/>
              <a:t>Meal site relocation to more accessible place</a:t>
            </a:r>
            <a:endParaRPr lang="en-US" sz="2400" dirty="0">
              <a:cs typeface="Calibri"/>
            </a:endParaRPr>
          </a:p>
          <a:p>
            <a:endParaRPr lang="en-US" sz="3200" dirty="0"/>
          </a:p>
          <a:p>
            <a:endParaRPr lang="en-US" sz="32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Reasonable Accommodations:</a:t>
            </a:r>
            <a:br>
              <a:rPr lang="en-US" b="1" dirty="0"/>
            </a:br>
            <a:r>
              <a:rPr lang="en-US" b="1" dirty="0"/>
              <a:t>Limited English Proficiency (LEP)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4294967295"/>
          </p:nvPr>
        </p:nvSpPr>
        <p:spPr>
          <a:xfrm>
            <a:off x="838200" y="1800225"/>
            <a:ext cx="10515600" cy="4351338"/>
          </a:xfrm>
        </p:spPr>
        <p:txBody>
          <a:bodyPr/>
          <a:lstStyle/>
          <a:p>
            <a:r>
              <a:rPr lang="en-US" dirty="0"/>
              <a:t>Definition of LEP: </a:t>
            </a:r>
          </a:p>
          <a:p>
            <a:pPr lvl="1"/>
            <a:r>
              <a:rPr lang="en-US" dirty="0"/>
              <a:t>Individuals whose primary language is not English and who have a limited ability to read, speak, write, or understand the English language.</a:t>
            </a:r>
          </a:p>
          <a:p>
            <a:r>
              <a:rPr lang="en-US" dirty="0"/>
              <a:t>Sponsor requirement: </a:t>
            </a:r>
          </a:p>
          <a:p>
            <a:pPr lvl="1"/>
            <a:r>
              <a:rPr lang="en-US" dirty="0"/>
              <a:t>Sub-recipients of Federal funds have the responsibility to provide reasonable accommodations to ensure meaningful access to their programs and activities by person(s) with LEP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Limited English Proficiency (LEP) 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28675" name="Content Placeholder 2"/>
          <p:cNvSpPr>
            <a:spLocks noGrp="1"/>
          </p:cNvSpPr>
          <p:nvPr>
            <p:ph idx="4294967295"/>
          </p:nvPr>
        </p:nvSpPr>
        <p:spPr>
          <a:xfrm>
            <a:off x="838200" y="1253331"/>
            <a:ext cx="7861300" cy="4351338"/>
          </a:xfrm>
        </p:spPr>
        <p:txBody>
          <a:bodyPr/>
          <a:lstStyle/>
          <a:p>
            <a:r>
              <a:rPr lang="en-US" dirty="0"/>
              <a:t>Factors to consider with addressing LEP:</a:t>
            </a:r>
          </a:p>
          <a:p>
            <a:pPr lvl="1"/>
            <a:r>
              <a:rPr lang="en-US" dirty="0"/>
              <a:t>Number of LEP individuals participating in the Program</a:t>
            </a:r>
          </a:p>
          <a:p>
            <a:pPr lvl="1"/>
            <a:r>
              <a:rPr lang="en-US" dirty="0"/>
              <a:t>Frequency of contact with the Program</a:t>
            </a:r>
          </a:p>
          <a:p>
            <a:pPr lvl="1"/>
            <a:r>
              <a:rPr lang="en-US" dirty="0"/>
              <a:t>Nature of the request</a:t>
            </a:r>
          </a:p>
          <a:p>
            <a:pPr lvl="1"/>
            <a:r>
              <a:rPr lang="en-US" dirty="0"/>
              <a:t>Resource availability </a:t>
            </a:r>
          </a:p>
          <a:p>
            <a:pPr lvl="1"/>
            <a:endParaRPr lang="en-US" dirty="0"/>
          </a:p>
          <a:p>
            <a:r>
              <a:rPr lang="en-US" dirty="0"/>
              <a:t>Failure to comply may result in a complaint of discrimination based on national origin</a:t>
            </a: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V. Conflict Resolution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4294967295"/>
          </p:nvPr>
        </p:nvSpPr>
        <p:spPr>
          <a:xfrm>
            <a:off x="838200" y="1690688"/>
            <a:ext cx="10515600" cy="4351338"/>
          </a:xfrm>
        </p:spPr>
        <p:txBody>
          <a:bodyPr/>
          <a:lstStyle/>
          <a:p>
            <a:r>
              <a:rPr lang="en-US" dirty="0"/>
              <a:t>Advise clients of their rights to file a complaint</a:t>
            </a:r>
          </a:p>
          <a:p>
            <a:r>
              <a:rPr lang="en-US" dirty="0"/>
              <a:t>Obtain detailed information from all that were present</a:t>
            </a:r>
          </a:p>
          <a:p>
            <a:r>
              <a:rPr lang="en-US" dirty="0"/>
              <a:t>Attempt to resolve the complaint at the lowest possible level</a:t>
            </a:r>
          </a:p>
          <a:p>
            <a:r>
              <a:rPr lang="en-US" dirty="0"/>
              <a:t>Train staff to disregard personal views of their own</a:t>
            </a:r>
          </a:p>
          <a:p>
            <a:r>
              <a:rPr lang="en-US" dirty="0"/>
              <a:t>Document all discussions, follow ups and outcomes</a:t>
            </a:r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VI. Customer Service 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4294967295"/>
          </p:nvPr>
        </p:nvSpPr>
        <p:spPr>
          <a:xfrm>
            <a:off x="749300" y="1558925"/>
            <a:ext cx="10515600" cy="4351338"/>
          </a:xfrm>
        </p:spPr>
        <p:txBody>
          <a:bodyPr/>
          <a:lstStyle/>
          <a:p>
            <a:r>
              <a:rPr lang="en-US" dirty="0"/>
              <a:t>Customer service is essential for good relations and crucial when attempting to resolve conflicts.</a:t>
            </a:r>
          </a:p>
          <a:p>
            <a:r>
              <a:rPr lang="en-US" dirty="0"/>
              <a:t>Arm your staff with the tools to properly handle conflicting views, and adverse situations when they arise. </a:t>
            </a:r>
          </a:p>
          <a:p>
            <a:r>
              <a:rPr lang="en-US" dirty="0"/>
              <a:t>Remain focused on resolution. Do not worsen the situation or make yourself part of a conflict. </a:t>
            </a:r>
          </a:p>
          <a:p>
            <a:r>
              <a:rPr lang="en-US" dirty="0"/>
              <a:t>Train staff to effectively resolve situations with courtesy and professionalism.</a:t>
            </a:r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Meal Site Requirements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4294967295"/>
          </p:nvPr>
        </p:nvSpPr>
        <p:spPr>
          <a:xfrm>
            <a:off x="838200" y="1546225"/>
            <a:ext cx="10515600" cy="4351338"/>
          </a:xfrm>
        </p:spPr>
        <p:txBody>
          <a:bodyPr/>
          <a:lstStyle/>
          <a:p>
            <a:r>
              <a:rPr lang="en-US" dirty="0"/>
              <a:t>Display the “And Justice for All” poster (must also be posted in Sponsor office)</a:t>
            </a:r>
          </a:p>
          <a:p>
            <a:r>
              <a:rPr lang="en-US" dirty="0"/>
              <a:t>Serve meals first-come, first-served</a:t>
            </a:r>
          </a:p>
          <a:p>
            <a:r>
              <a:rPr lang="en-US" dirty="0"/>
              <a:t>Provide free meals to all children</a:t>
            </a:r>
          </a:p>
          <a:p>
            <a:r>
              <a:rPr lang="en-US" dirty="0"/>
              <a:t>Serve meals without any type of discrimination- based on protected classes or otherwise</a:t>
            </a:r>
          </a:p>
          <a:p>
            <a:r>
              <a:rPr lang="en-US" dirty="0"/>
              <a:t>Provide same meals to all at no charge</a:t>
            </a:r>
          </a:p>
          <a:p>
            <a:r>
              <a:rPr lang="en-US" dirty="0"/>
              <a:t>Provide equal opportunity to services and facilities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46EC7E4F-ED73-A840-A43F-1F28E95BD07B}"/>
              </a:ext>
            </a:extLst>
          </p:cNvPr>
          <p:cNvSpPr txBox="1">
            <a:spLocks/>
          </p:cNvSpPr>
          <p:nvPr/>
        </p:nvSpPr>
        <p:spPr>
          <a:xfrm>
            <a:off x="1126670" y="520489"/>
            <a:ext cx="7279143" cy="418685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E48126"/>
              </a:buClr>
              <a:buFont typeface="Arial" panose="020B0604020202020204" pitchFamily="34" charset="0"/>
              <a:buNone/>
              <a:defRPr sz="2200" kern="1200">
                <a:solidFill>
                  <a:srgbClr val="229787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FC2C0"/>
              </a:buClr>
              <a:buSzPct val="60000"/>
              <a:buFont typeface=".Lucida Grande UI Regular"/>
              <a:buNone/>
              <a:defRPr sz="2000" kern="1200">
                <a:solidFill>
                  <a:srgbClr val="06496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B12524"/>
              </a:buClr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4FC2C0"/>
              </a:buClr>
              <a:buFont typeface="System Font Regular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>
                <a:solidFill>
                  <a:srgbClr val="064961"/>
                </a:solidFill>
              </a:rPr>
              <a:t>More information about the New Mexico </a:t>
            </a:r>
            <a:br>
              <a:rPr lang="en-US" sz="2400" b="1" dirty="0">
                <a:solidFill>
                  <a:srgbClr val="064961"/>
                </a:solidFill>
              </a:rPr>
            </a:br>
            <a:r>
              <a:rPr lang="en-US" sz="2400" b="1" dirty="0">
                <a:solidFill>
                  <a:srgbClr val="064961"/>
                </a:solidFill>
              </a:rPr>
              <a:t>Early Childhood Education and Care Department—</a:t>
            </a:r>
            <a:br>
              <a:rPr lang="en-US" sz="2400" b="1" dirty="0">
                <a:solidFill>
                  <a:srgbClr val="064961"/>
                </a:solidFill>
              </a:rPr>
            </a:br>
            <a:r>
              <a:rPr lang="en-US" sz="2400" b="1" i="1" dirty="0">
                <a:solidFill>
                  <a:srgbClr val="064961"/>
                </a:solidFill>
              </a:rPr>
              <a:t>Programs for Parents and Professionals:</a:t>
            </a:r>
          </a:p>
          <a:p>
            <a:r>
              <a:rPr lang="en-US" sz="2800" b="1" dirty="0">
                <a:solidFill>
                  <a:srgbClr val="E48126"/>
                </a:solidFill>
              </a:rPr>
              <a:t>https://nmececd.org</a:t>
            </a:r>
            <a:br>
              <a:rPr lang="en-US" sz="2400" b="1" i="1" dirty="0">
                <a:solidFill>
                  <a:srgbClr val="064961"/>
                </a:solidFill>
              </a:rPr>
            </a:br>
            <a:endParaRPr lang="en-US" sz="2400" b="1" dirty="0"/>
          </a:p>
          <a:p>
            <a:r>
              <a:rPr lang="en-US" sz="2400" b="1" dirty="0">
                <a:solidFill>
                  <a:srgbClr val="064961"/>
                </a:solidFill>
              </a:rPr>
              <a:t>More information about Family, Friend, </a:t>
            </a:r>
            <a:br>
              <a:rPr lang="en-US" sz="2400" b="1" dirty="0">
                <a:solidFill>
                  <a:srgbClr val="064961"/>
                </a:solidFill>
              </a:rPr>
            </a:br>
            <a:r>
              <a:rPr lang="en-US" sz="2400" b="1" dirty="0">
                <a:solidFill>
                  <a:srgbClr val="064961"/>
                </a:solidFill>
              </a:rPr>
              <a:t>and Neighbor program—</a:t>
            </a:r>
            <a:r>
              <a:rPr lang="en-US" sz="2400" b="1" i="1" dirty="0">
                <a:solidFill>
                  <a:srgbClr val="064961"/>
                </a:solidFill>
              </a:rPr>
              <a:t>in-home child care registration and reimbursement:</a:t>
            </a:r>
            <a:br>
              <a:rPr lang="en-US" sz="2400" b="1" i="1" dirty="0">
                <a:solidFill>
                  <a:srgbClr val="064961"/>
                </a:solidFill>
              </a:rPr>
            </a:br>
            <a:r>
              <a:rPr lang="en-US" sz="2800" b="1" dirty="0">
                <a:solidFill>
                  <a:srgbClr val="E48126"/>
                </a:solidFill>
              </a:rPr>
              <a:t>https://newmexicokids.org </a:t>
            </a:r>
          </a:p>
          <a:p>
            <a:endParaRPr lang="en-US" sz="2800" b="1" dirty="0">
              <a:solidFill>
                <a:srgbClr val="E48126"/>
              </a:solidFill>
            </a:endParaRPr>
          </a:p>
          <a:p>
            <a:r>
              <a:rPr lang="en-US" sz="2400" b="1" dirty="0">
                <a:solidFill>
                  <a:srgbClr val="064961"/>
                </a:solidFill>
              </a:rPr>
              <a:t>Program Resources for SFSP Sponsors–</a:t>
            </a:r>
          </a:p>
          <a:p>
            <a:r>
              <a:rPr lang="en-US" sz="2800" b="1" dirty="0">
                <a:solidFill>
                  <a:srgbClr val="E48126"/>
                </a:solidFill>
              </a:rPr>
              <a:t>https://summerfoodnm.org/sponsors/program-resources</a:t>
            </a: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D12C1728-D8AE-4F05-8EB0-3B2C28E9E9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9641" y="4707347"/>
            <a:ext cx="4619360" cy="2177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919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ECD_Presentation_template" id="{A59C2A28-A54F-E841-916C-2206BAC504D2}" vid="{1AF73A36-E511-7245-A020-3B69A73EEAE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c38b65d-5a07-491d-a170-02292b3b8e60" xsi:nil="true"/>
    <Notes xmlns="1d4c4705-e3fc-4088-bba0-4b35d52be7d4" xsi:nil="true"/>
    <lcf76f155ced4ddcb4097134ff3c332f xmlns="1d4c4705-e3fc-4088-bba0-4b35d52be7d4">
      <Terms xmlns="http://schemas.microsoft.com/office/infopath/2007/PartnerControls"/>
    </lcf76f155ced4ddcb4097134ff3c332f>
    <SharedWithUsers xmlns="2c38b65d-5a07-491d-a170-02292b3b8e60">
      <UserInfo>
        <DisplayName/>
        <AccountId xsi:nil="true"/>
        <AccountType/>
      </UserInfo>
    </SharedWithUsers>
    <MediaLengthInSeconds xmlns="1d4c4705-e3fc-4088-bba0-4b35d52be7d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A1E017B6EC3F4397DA8617428230A5" ma:contentTypeVersion="17" ma:contentTypeDescription="Create a new document." ma:contentTypeScope="" ma:versionID="65ce9d49f62b83b0706a38ad2f595319">
  <xsd:schema xmlns:xsd="http://www.w3.org/2001/XMLSchema" xmlns:xs="http://www.w3.org/2001/XMLSchema" xmlns:p="http://schemas.microsoft.com/office/2006/metadata/properties" xmlns:ns2="2c38b65d-5a07-491d-a170-02292b3b8e60" xmlns:ns3="1d4c4705-e3fc-4088-bba0-4b35d52be7d4" targetNamespace="http://schemas.microsoft.com/office/2006/metadata/properties" ma:root="true" ma:fieldsID="d03b82982295161e0ca35bee695a29f4" ns2:_="" ns3:_="">
    <xsd:import namespace="2c38b65d-5a07-491d-a170-02292b3b8e60"/>
    <xsd:import namespace="1d4c4705-e3fc-4088-bba0-4b35d52be7d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Note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38b65d-5a07-491d-a170-02292b3b8e6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d10bbf41-8424-4f7f-988f-2ddf88b5ee04}" ma:internalName="TaxCatchAll" ma:showField="CatchAllData" ma:web="2c38b65d-5a07-491d-a170-02292b3b8e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4c4705-e3fc-4088-bba0-4b35d52be7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Notes" ma:index="18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0fdcca1d-aa7a-4aa4-88bd-88f0d812d4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4C87369-0B7A-42A9-A6CD-0943860DC745}">
  <ds:schemaRefs>
    <ds:schemaRef ds:uri="http://schemas.openxmlformats.org/package/2006/metadata/core-properties"/>
    <ds:schemaRef ds:uri="http://schemas.microsoft.com/office/2006/metadata/properties"/>
    <ds:schemaRef ds:uri="http://purl.org/dc/terms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elements/1.1/"/>
    <ds:schemaRef ds:uri="1d4c4705-e3fc-4088-bba0-4b35d52be7d4"/>
    <ds:schemaRef ds:uri="2c38b65d-5a07-491d-a170-02292b3b8e60"/>
  </ds:schemaRefs>
</ds:datastoreItem>
</file>

<file path=customXml/itemProps2.xml><?xml version="1.0" encoding="utf-8"?>
<ds:datastoreItem xmlns:ds="http://schemas.openxmlformats.org/officeDocument/2006/customXml" ds:itemID="{B51694DB-B8F2-4760-A5C8-181588484F1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1B5B399-8500-45E4-96B4-F11E1AF0BC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38b65d-5a07-491d-a170-02292b3b8e60"/>
    <ds:schemaRef ds:uri="1d4c4705-e3fc-4088-bba0-4b35d52be7d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3529</TotalTime>
  <Words>1107</Words>
  <Application>Microsoft Office PowerPoint</Application>
  <PresentationFormat>Widescreen</PresentationFormat>
  <Paragraphs>194</Paragraphs>
  <Slides>22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0" baseType="lpstr">
      <vt:lpstr>.Lucida Grande UI Regular</vt:lpstr>
      <vt:lpstr>Aharoni</vt:lpstr>
      <vt:lpstr>Arial</vt:lpstr>
      <vt:lpstr>Calibri</vt:lpstr>
      <vt:lpstr>System Font Regular</vt:lpstr>
      <vt:lpstr>Times New Roman</vt:lpstr>
      <vt:lpstr>1_Office Theme</vt:lpstr>
      <vt:lpstr>Acrobat Document</vt:lpstr>
      <vt:lpstr>Early Childhood Education and Care Department </vt:lpstr>
      <vt:lpstr>CIVIL RIGHTS IN THE SFSP</vt:lpstr>
      <vt:lpstr> Civil Rights (CR) Training</vt:lpstr>
      <vt:lpstr>What is civil rights discrimination?</vt:lpstr>
      <vt:lpstr>Examples of CR discrimination</vt:lpstr>
      <vt:lpstr>Summer Food Service Program (SFSP)  Protected Classes</vt:lpstr>
      <vt:lpstr>PowerPoint Presentation</vt:lpstr>
      <vt:lpstr>I. Collection and Use of Beneficiary Data </vt:lpstr>
      <vt:lpstr>Ethnicity and Race Data Collection and Documentation</vt:lpstr>
      <vt:lpstr>Use of Data </vt:lpstr>
      <vt:lpstr>II. Public Notification System</vt:lpstr>
      <vt:lpstr>III. CR Complaint Procedures </vt:lpstr>
      <vt:lpstr>CR Complaint Procedures  </vt:lpstr>
      <vt:lpstr>CR Complaint Procedures</vt:lpstr>
      <vt:lpstr>IV: Reasonable Accommodations:  Hearing or Sight Disability  </vt:lpstr>
      <vt:lpstr>Reasonable Accommodations:  Access Program Benefits</vt:lpstr>
      <vt:lpstr>Reasonable Accommodations: Limited English Proficiency (LEP)</vt:lpstr>
      <vt:lpstr>Limited English Proficiency (LEP)  </vt:lpstr>
      <vt:lpstr>V. Conflict Resolution</vt:lpstr>
      <vt:lpstr>VI. Customer Service </vt:lpstr>
      <vt:lpstr>Meal Site Requirements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Early Childhood Education and Care Department</dc:title>
  <dc:creator>Cogar, Sarah, ECECD</dc:creator>
  <cp:lastModifiedBy>Martinez, Cassie, ECECD</cp:lastModifiedBy>
  <cp:revision>32</cp:revision>
  <dcterms:created xsi:type="dcterms:W3CDTF">2021-03-26T17:39:16Z</dcterms:created>
  <dcterms:modified xsi:type="dcterms:W3CDTF">2025-03-11T22:18:09Z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0x010100BDA1E017B6EC3F4397DA8617428230A5</vt:lpwstr>
  </property>
  <property fmtid="{D5CDD505-2E9C-101B-9397-08002B2CF9AE}" pid="3" name="MediaServiceImageTags">
    <vt:lpwstr/>
  </property>
  <property fmtid="{D5CDD505-2E9C-101B-9397-08002B2CF9AE}" pid="4" name="Order">
    <vt:r8>898700</vt:r8>
  </property>
  <property fmtid="{D5CDD505-2E9C-101B-9397-08002B2CF9AE}" pid="5" name="_ExtendedDescription">
    <vt:lpwstr/>
  </property>
  <property fmtid="{D5CDD505-2E9C-101B-9397-08002B2CF9AE}" pid="6" name="TriggerFlowInfo">
    <vt:lpwstr/>
  </property>
  <property fmtid="{D5CDD505-2E9C-101B-9397-08002B2CF9AE}" pid="7" name="ComplianceAssetId">
    <vt:lpwstr/>
  </property>
</Properties>
</file>